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2" r:id="rId4"/>
    <p:sldId id="258" r:id="rId5"/>
    <p:sldId id="276" r:id="rId6"/>
    <p:sldId id="263" r:id="rId7"/>
    <p:sldId id="280" r:id="rId8"/>
    <p:sldId id="259" r:id="rId9"/>
    <p:sldId id="264" r:id="rId10"/>
    <p:sldId id="265" r:id="rId11"/>
    <p:sldId id="267" r:id="rId12"/>
    <p:sldId id="279" r:id="rId13"/>
    <p:sldId id="274" r:id="rId14"/>
    <p:sldId id="275" r:id="rId15"/>
    <p:sldId id="272" r:id="rId16"/>
    <p:sldId id="277" r:id="rId17"/>
    <p:sldId id="278" r:id="rId18"/>
    <p:sldId id="281" r:id="rId19"/>
    <p:sldId id="282" r:id="rId20"/>
    <p:sldId id="283" r:id="rId21"/>
    <p:sldId id="284" r:id="rId22"/>
    <p:sldId id="286" r:id="rId23"/>
    <p:sldId id="269" r:id="rId24"/>
    <p:sldId id="266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5" autoAdjust="0"/>
  </p:normalViewPr>
  <p:slideViewPr>
    <p:cSldViewPr>
      <p:cViewPr>
        <p:scale>
          <a:sx n="78" d="100"/>
          <a:sy n="78" d="100"/>
        </p:scale>
        <p:origin x="1026" y="4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9" d="100"/>
          <a:sy n="119" d="100"/>
        </p:scale>
        <p:origin x="314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rogram%20Files\Hotline%20Communications%20Ltd\Hotline%20Client%201.8.5\Downloads\Walle-2014-0409-distance-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rogram%20Files\Hotline%20Communications%20Ltd\Hotline%20Client%201.8.5\Downloads\Walle-2014-0409-distance-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rogram%20Files\Hotline%20Communications%20Ltd\Hotline%20Client%201.8.5\Downloads\Walle-2014-0409-distance-8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rogram%20Files\Hotline%20Communications%20Ltd\Hotline%20Client%201.8.5\Downloads\Walle-2014-0409-distance-8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April 20</a:t>
            </a:r>
            <a:endParaRPr lang="en-US" dirty="0"/>
          </a:p>
        </c:rich>
      </c:tx>
      <c:layout>
        <c:manualLayout>
          <c:xMode val="edge"/>
          <c:yMode val="edge"/>
          <c:x val="0.42893749392437058"/>
          <c:y val="1.750190082119572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5707203266258391E-2"/>
          <c:y val="4.2291666666666693E-2"/>
          <c:w val="0.90577427821522305"/>
          <c:h val="0.65424786745406827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Sheet1!$A$1:$A$12</c:f>
              <c:numCache>
                <c:formatCode>General</c:formatCode>
                <c:ptCount val="12"/>
                <c:pt idx="0">
                  <c:v>300</c:v>
                </c:pt>
                <c:pt idx="1">
                  <c:v>600</c:v>
                </c:pt>
                <c:pt idx="2">
                  <c:v>900</c:v>
                </c:pt>
                <c:pt idx="3">
                  <c:v>1200</c:v>
                </c:pt>
                <c:pt idx="4">
                  <c:v>1500</c:v>
                </c:pt>
                <c:pt idx="5">
                  <c:v>1800</c:v>
                </c:pt>
                <c:pt idx="6">
                  <c:v>2100</c:v>
                </c:pt>
                <c:pt idx="7">
                  <c:v>2400</c:v>
                </c:pt>
                <c:pt idx="8">
                  <c:v>2700</c:v>
                </c:pt>
                <c:pt idx="9">
                  <c:v>3000</c:v>
                </c:pt>
                <c:pt idx="10">
                  <c:v>3300</c:v>
                </c:pt>
                <c:pt idx="11">
                  <c:v>3600</c:v>
                </c:pt>
              </c:numCache>
            </c:numRef>
          </c:cat>
          <c:val>
            <c:numRef>
              <c:f>Sheet1!$H$1:$H$12</c:f>
              <c:numCache>
                <c:formatCode>General</c:formatCode>
                <c:ptCount val="12"/>
                <c:pt idx="0">
                  <c:v>3</c:v>
                </c:pt>
                <c:pt idx="1">
                  <c:v>24</c:v>
                </c:pt>
                <c:pt idx="2">
                  <c:v>210</c:v>
                </c:pt>
                <c:pt idx="3">
                  <c:v>262</c:v>
                </c:pt>
                <c:pt idx="4">
                  <c:v>112</c:v>
                </c:pt>
                <c:pt idx="5">
                  <c:v>48</c:v>
                </c:pt>
                <c:pt idx="6">
                  <c:v>109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918450448"/>
        <c:axId val="-19184439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91845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43920"/>
        <c:crosses val="autoZero"/>
        <c:auto val="1"/>
        <c:lblAlgn val="ctr"/>
        <c:lblOffset val="100"/>
        <c:noMultiLvlLbl val="0"/>
      </c:catAx>
      <c:valAx>
        <c:axId val="-19184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5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April 17</a:t>
            </a:r>
            <a:endParaRPr lang="en-US" dirty="0"/>
          </a:p>
        </c:rich>
      </c:tx>
      <c:layout>
        <c:manualLayout>
          <c:xMode val="edge"/>
          <c:yMode val="edge"/>
          <c:x val="0.42585107417128421"/>
          <c:y val="5.158730158730158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Sheet1!$A$1:$A$12</c:f>
              <c:numCache>
                <c:formatCode>General</c:formatCode>
                <c:ptCount val="12"/>
                <c:pt idx="0">
                  <c:v>300</c:v>
                </c:pt>
                <c:pt idx="1">
                  <c:v>600</c:v>
                </c:pt>
                <c:pt idx="2">
                  <c:v>900</c:v>
                </c:pt>
                <c:pt idx="3">
                  <c:v>1200</c:v>
                </c:pt>
                <c:pt idx="4">
                  <c:v>1500</c:v>
                </c:pt>
                <c:pt idx="5">
                  <c:v>1800</c:v>
                </c:pt>
                <c:pt idx="6">
                  <c:v>2100</c:v>
                </c:pt>
                <c:pt idx="7">
                  <c:v>2400</c:v>
                </c:pt>
                <c:pt idx="8">
                  <c:v>2700</c:v>
                </c:pt>
                <c:pt idx="9">
                  <c:v>3000</c:v>
                </c:pt>
                <c:pt idx="10">
                  <c:v>3300</c:v>
                </c:pt>
                <c:pt idx="11">
                  <c:v>3600</c:v>
                </c:pt>
              </c:numCache>
            </c:numRef>
          </c:cat>
          <c:val>
            <c:numRef>
              <c:f>Sheet1!$P$1:$P$12</c:f>
              <c:numCache>
                <c:formatCode>General</c:formatCode>
                <c:ptCount val="12"/>
                <c:pt idx="1">
                  <c:v>32</c:v>
                </c:pt>
                <c:pt idx="2">
                  <c:v>80</c:v>
                </c:pt>
                <c:pt idx="3">
                  <c:v>176</c:v>
                </c:pt>
                <c:pt idx="4">
                  <c:v>192</c:v>
                </c:pt>
                <c:pt idx="5">
                  <c:v>136</c:v>
                </c:pt>
                <c:pt idx="6">
                  <c:v>120</c:v>
                </c:pt>
                <c:pt idx="7">
                  <c:v>16</c:v>
                </c:pt>
                <c:pt idx="8">
                  <c:v>8</c:v>
                </c:pt>
                <c:pt idx="9">
                  <c:v>24</c:v>
                </c:pt>
                <c:pt idx="10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918449360"/>
        <c:axId val="-19184499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91844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49904"/>
        <c:crosses val="autoZero"/>
        <c:auto val="1"/>
        <c:lblAlgn val="ctr"/>
        <c:lblOffset val="100"/>
        <c:noMultiLvlLbl val="0"/>
      </c:catAx>
      <c:valAx>
        <c:axId val="-191844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49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April 9</a:t>
            </a:r>
            <a:endParaRPr lang="en-US" dirty="0"/>
          </a:p>
        </c:rich>
      </c:tx>
      <c:layout>
        <c:manualLayout>
          <c:xMode val="edge"/>
          <c:yMode val="edge"/>
          <c:x val="0.42893744531933531"/>
          <c:y val="2.777777777777782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32454315852028"/>
          <c:y val="0.38972222222222225"/>
          <c:w val="0.87569454761551035"/>
          <c:h val="0.44177529892096823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Sheet1!$A$1:$A$12</c:f>
              <c:numCache>
                <c:formatCode>General</c:formatCode>
                <c:ptCount val="12"/>
                <c:pt idx="0">
                  <c:v>300</c:v>
                </c:pt>
                <c:pt idx="1">
                  <c:v>600</c:v>
                </c:pt>
                <c:pt idx="2">
                  <c:v>900</c:v>
                </c:pt>
                <c:pt idx="3">
                  <c:v>1200</c:v>
                </c:pt>
                <c:pt idx="4">
                  <c:v>1500</c:v>
                </c:pt>
                <c:pt idx="5">
                  <c:v>1800</c:v>
                </c:pt>
                <c:pt idx="6">
                  <c:v>2100</c:v>
                </c:pt>
                <c:pt idx="7">
                  <c:v>2400</c:v>
                </c:pt>
                <c:pt idx="8">
                  <c:v>2700</c:v>
                </c:pt>
                <c:pt idx="9">
                  <c:v>3000</c:v>
                </c:pt>
                <c:pt idx="10">
                  <c:v>3300</c:v>
                </c:pt>
                <c:pt idx="11">
                  <c:v>3600</c:v>
                </c:pt>
              </c:numCache>
            </c:numRef>
          </c:cat>
          <c:val>
            <c:numRef>
              <c:f>Sheet1!$I$1:$I$12</c:f>
              <c:numCache>
                <c:formatCode>General</c:formatCode>
                <c:ptCount val="12"/>
                <c:pt idx="0">
                  <c:v>112</c:v>
                </c:pt>
                <c:pt idx="1">
                  <c:v>176</c:v>
                </c:pt>
                <c:pt idx="2">
                  <c:v>208</c:v>
                </c:pt>
                <c:pt idx="3">
                  <c:v>240</c:v>
                </c:pt>
                <c:pt idx="4">
                  <c:v>207</c:v>
                </c:pt>
                <c:pt idx="5">
                  <c:v>120</c:v>
                </c:pt>
                <c:pt idx="6">
                  <c:v>175</c:v>
                </c:pt>
                <c:pt idx="7">
                  <c:v>16</c:v>
                </c:pt>
                <c:pt idx="8">
                  <c:v>16</c:v>
                </c:pt>
                <c:pt idx="9">
                  <c:v>48</c:v>
                </c:pt>
                <c:pt idx="10">
                  <c:v>8</c:v>
                </c:pt>
                <c:pt idx="11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918457520"/>
        <c:axId val="-19184488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91845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48816"/>
        <c:crosses val="autoZero"/>
        <c:auto val="1"/>
        <c:lblAlgn val="ctr"/>
        <c:lblOffset val="100"/>
        <c:noMultiLvlLbl val="0"/>
      </c:catAx>
      <c:valAx>
        <c:axId val="-191844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5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April 8</a:t>
            </a:r>
            <a:endParaRPr lang="en-US" dirty="0"/>
          </a:p>
        </c:rich>
      </c:tx>
      <c:layout>
        <c:manualLayout>
          <c:xMode val="edge"/>
          <c:yMode val="edge"/>
          <c:x val="0.43208215718318227"/>
          <c:y val="0.1338385826771653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Sheet1!$A$1:$A$12</c:f>
              <c:numCache>
                <c:formatCode>General</c:formatCode>
                <c:ptCount val="12"/>
                <c:pt idx="0">
                  <c:v>300</c:v>
                </c:pt>
                <c:pt idx="1">
                  <c:v>600</c:v>
                </c:pt>
                <c:pt idx="2">
                  <c:v>900</c:v>
                </c:pt>
                <c:pt idx="3">
                  <c:v>1200</c:v>
                </c:pt>
                <c:pt idx="4">
                  <c:v>1500</c:v>
                </c:pt>
                <c:pt idx="5">
                  <c:v>1800</c:v>
                </c:pt>
                <c:pt idx="6">
                  <c:v>2100</c:v>
                </c:pt>
                <c:pt idx="7">
                  <c:v>2400</c:v>
                </c:pt>
                <c:pt idx="8">
                  <c:v>2700</c:v>
                </c:pt>
                <c:pt idx="9">
                  <c:v>3000</c:v>
                </c:pt>
                <c:pt idx="10">
                  <c:v>3300</c:v>
                </c:pt>
                <c:pt idx="11">
                  <c:v>3600</c:v>
                </c:pt>
              </c:numCache>
            </c:numRef>
          </c:cat>
          <c:val>
            <c:numRef>
              <c:f>Sheet1!$L$1:$L$12</c:f>
              <c:numCache>
                <c:formatCode>General</c:formatCode>
                <c:ptCount val="12"/>
                <c:pt idx="0">
                  <c:v>66</c:v>
                </c:pt>
                <c:pt idx="1">
                  <c:v>144</c:v>
                </c:pt>
                <c:pt idx="2">
                  <c:v>182</c:v>
                </c:pt>
                <c:pt idx="3">
                  <c:v>224</c:v>
                </c:pt>
                <c:pt idx="4">
                  <c:v>136</c:v>
                </c:pt>
                <c:pt idx="5">
                  <c:v>80</c:v>
                </c:pt>
                <c:pt idx="6">
                  <c:v>114</c:v>
                </c:pt>
                <c:pt idx="7">
                  <c:v>16</c:v>
                </c:pt>
                <c:pt idx="8">
                  <c:v>3</c:v>
                </c:pt>
                <c:pt idx="9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918456432"/>
        <c:axId val="-19184477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Sheet1!$A$1:$A$12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300</c:v>
                      </c:pt>
                      <c:pt idx="1">
                        <c:v>600</c:v>
                      </c:pt>
                      <c:pt idx="2">
                        <c:v>900</c:v>
                      </c:pt>
                      <c:pt idx="3">
                        <c:v>1200</c:v>
                      </c:pt>
                      <c:pt idx="4">
                        <c:v>1500</c:v>
                      </c:pt>
                      <c:pt idx="5">
                        <c:v>1800</c:v>
                      </c:pt>
                      <c:pt idx="6">
                        <c:v>2100</c:v>
                      </c:pt>
                      <c:pt idx="7">
                        <c:v>2400</c:v>
                      </c:pt>
                      <c:pt idx="8">
                        <c:v>2700</c:v>
                      </c:pt>
                      <c:pt idx="9">
                        <c:v>3000</c:v>
                      </c:pt>
                      <c:pt idx="10">
                        <c:v>3300</c:v>
                      </c:pt>
                      <c:pt idx="11">
                        <c:v>3600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191845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47728"/>
        <c:crosses val="autoZero"/>
        <c:auto val="1"/>
        <c:lblAlgn val="ctr"/>
        <c:lblOffset val="100"/>
        <c:noMultiLvlLbl val="0"/>
      </c:catAx>
      <c:valAx>
        <c:axId val="-1918447728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1845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CF5CA-001F-4E31-A844-DDDF1191D4E7}" type="datetimeFigureOut">
              <a:rPr lang="en-US" smtClean="0"/>
              <a:t>6/6/2014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61308-0F0D-42BF-9CD2-BB2A2B6E0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4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22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65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1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86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96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83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63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43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6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47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9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32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01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6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8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2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0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61308-0F0D-42BF-9CD2-BB2A2B6E0B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3BD15-CF20-41C0-BB30-ACCE98070C5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E7E42-17F8-4A83-9B63-DBD043DF2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192.168.1.240/column/signals_from_bee.html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1.240/column/movement_of_flagellum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578200"/>
            <a:ext cx="7772400" cy="2285999"/>
          </a:xfrm>
        </p:spPr>
        <p:txBody>
          <a:bodyPr/>
          <a:lstStyle/>
          <a:p>
            <a:r>
              <a:rPr lang="en-US" dirty="0" smtClean="0"/>
              <a:t>Reception &amp; learning of electric fields in bees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24600" y="5229998"/>
            <a:ext cx="1676400" cy="838200"/>
          </a:xfrm>
        </p:spPr>
        <p:txBody>
          <a:bodyPr>
            <a:normAutofit/>
          </a:bodyPr>
          <a:lstStyle/>
          <a:p>
            <a:r>
              <a:rPr lang="en-US" sz="1400" dirty="0"/>
              <a:t>U. </a:t>
            </a:r>
            <a:r>
              <a:rPr lang="en-US" sz="1400" dirty="0" err="1"/>
              <a:t>Warnke</a:t>
            </a:r>
            <a:r>
              <a:rPr lang="en-US" sz="1400" dirty="0"/>
              <a:t> 1968</a:t>
            </a:r>
          </a:p>
          <a:p>
            <a:r>
              <a:rPr lang="en-US" sz="1200" dirty="0"/>
              <a:t>C</a:t>
            </a:r>
            <a:r>
              <a:rPr lang="en-US" sz="1200" baseline="-25000" dirty="0"/>
              <a:t>s</a:t>
            </a:r>
            <a:r>
              <a:rPr lang="en-US" sz="1200" dirty="0"/>
              <a:t>-Aerosol flux of a charged bee</a:t>
            </a:r>
          </a:p>
          <a:p>
            <a:endParaRPr lang="en-US" sz="1400" dirty="0"/>
          </a:p>
        </p:txBody>
      </p:sp>
      <p:pic>
        <p:nvPicPr>
          <p:cNvPr id="4" name="Picture 3" descr="Warnke-electric-bee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792847"/>
            <a:ext cx="4873617" cy="3275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3216102"/>
            <a:ext cx="3962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The fact that insects carry an electric charge is well known.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 what is its relevance for the animal?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9252" y="685800"/>
            <a:ext cx="799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Circular formation during the waggle dance</a:t>
            </a:r>
          </a:p>
        </p:txBody>
      </p:sp>
      <p:pic>
        <p:nvPicPr>
          <p:cNvPr id="4" name="dance-movie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1748" y="1524000"/>
            <a:ext cx="8382000" cy="471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53200" y="1647755"/>
            <a:ext cx="428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Reading the dance vector 330     1440 m</a:t>
            </a:r>
            <a:r>
              <a:rPr lang="en-US" sz="1000" dirty="0" smtClean="0"/>
              <a:t>     transformed according to the time course of the day for the sun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6291" y="388753"/>
            <a:ext cx="942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Reading the dance vectors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recorded by an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 electric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‘camera’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with 32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pixels (electrodes)</a:t>
            </a:r>
            <a:endParaRPr lang="en-US" sz="2800" dirty="0"/>
          </a:p>
        </p:txBody>
      </p:sp>
      <p:pic>
        <p:nvPicPr>
          <p:cNvPr id="5" name="Picture 4" descr="point source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810000"/>
            <a:ext cx="2819400" cy="2391329"/>
          </a:xfrm>
          <a:prstGeom prst="rect">
            <a:avLst/>
          </a:prstGeom>
        </p:spPr>
      </p:pic>
      <p:pic>
        <p:nvPicPr>
          <p:cNvPr id="7" name="Picture 6" descr="favicon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83921">
            <a:off x="5105400" y="3962400"/>
            <a:ext cx="2107276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028" y="2596773"/>
            <a:ext cx="198323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fanning bee</a:t>
            </a:r>
          </a:p>
          <a:p>
            <a:r>
              <a:rPr lang="en-US" dirty="0" smtClean="0"/>
              <a:t> as a point source</a:t>
            </a:r>
          </a:p>
          <a:p>
            <a:r>
              <a:rPr lang="en-US" sz="1000" dirty="0"/>
              <a:t> </a:t>
            </a:r>
            <a:endParaRPr lang="en-US" sz="1000" dirty="0" smtClean="0"/>
          </a:p>
          <a:p>
            <a:r>
              <a:rPr lang="en-US" sz="1000" dirty="0"/>
              <a:t>T</a:t>
            </a:r>
            <a:r>
              <a:rPr lang="en-US" sz="1000" dirty="0" smtClean="0"/>
              <a:t>he signal strength drops to ~ 25%</a:t>
            </a:r>
          </a:p>
          <a:p>
            <a:r>
              <a:rPr lang="en-US" sz="1000" dirty="0" smtClean="0"/>
              <a:t> according to Coulomb’ laws over</a:t>
            </a:r>
          </a:p>
          <a:p>
            <a:r>
              <a:rPr lang="en-US" sz="1000" dirty="0" smtClean="0"/>
              <a:t> a distance of  one cm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550880"/>
            <a:ext cx="4114800" cy="290956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8508077" y="4038601"/>
            <a:ext cx="559723" cy="761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62400" y="3153361"/>
            <a:ext cx="3429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Capacitive coupling between dancer and 3 followers </a:t>
            </a:r>
          </a:p>
          <a:p>
            <a:r>
              <a:rPr lang="en-US" sz="1000" dirty="0" smtClean="0"/>
              <a:t>as a consequence of the bee’s </a:t>
            </a:r>
            <a:r>
              <a:rPr lang="en-US" sz="1000" dirty="0" err="1" smtClean="0"/>
              <a:t>haemolymph</a:t>
            </a:r>
            <a:r>
              <a:rPr lang="en-US" sz="1000" dirty="0" smtClean="0"/>
              <a:t> (permittivity ~ 80)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00" y="2328375"/>
            <a:ext cx="3496057" cy="79104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640200" y="2968236"/>
            <a:ext cx="0" cy="304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40400" y="2892036"/>
            <a:ext cx="0" cy="381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84137" y="2932711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 abdomen pulses</a:t>
            </a:r>
          </a:p>
          <a:p>
            <a:r>
              <a:rPr lang="en-US" sz="1200" dirty="0" smtClean="0"/>
              <a:t> coding 24 x 60m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12925" y="42349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73017" y="41038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29561" y="155575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"/>
            <a:ext cx="4572000" cy="6436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1187284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Fingerprints of activities on the comb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996545" y="2057400"/>
            <a:ext cx="5043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</a:t>
            </a:r>
            <a:r>
              <a:rPr lang="en-US" sz="1400" dirty="0" smtClean="0"/>
              <a:t>aggling                              fanning                    whirring        stop tones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10" y="2365177"/>
            <a:ext cx="5467203" cy="2983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6600" y="3962400"/>
            <a:ext cx="2119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16       120       230        300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599" y="4994747"/>
            <a:ext cx="2119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16       120       230        300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524472" y="516397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frequency[Hz]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284018"/>
            <a:ext cx="8327249" cy="5888182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53370898"/>
              </p:ext>
            </p:extLst>
          </p:nvPr>
        </p:nvGraphicFramePr>
        <p:xfrm>
          <a:off x="381000" y="762001"/>
          <a:ext cx="3886200" cy="1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856439697"/>
              </p:ext>
            </p:extLst>
          </p:nvPr>
        </p:nvGraphicFramePr>
        <p:xfrm>
          <a:off x="381000" y="2051566"/>
          <a:ext cx="3886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284486589"/>
              </p:ext>
            </p:extLst>
          </p:nvPr>
        </p:nvGraphicFramePr>
        <p:xfrm>
          <a:off x="432069" y="3678115"/>
          <a:ext cx="3824305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72839679"/>
              </p:ext>
            </p:extLst>
          </p:nvPr>
        </p:nvGraphicFramePr>
        <p:xfrm>
          <a:off x="457200" y="5105400"/>
          <a:ext cx="38100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2800" y="3048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monitoring evaluated by bees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64351" y="3733800"/>
            <a:ext cx="762000" cy="32004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3" idx="6"/>
          </p:cNvCxnSpPr>
          <p:nvPr/>
        </p:nvCxnSpPr>
        <p:spPr>
          <a:xfrm flipV="1">
            <a:off x="1426351" y="3810000"/>
            <a:ext cx="7565249" cy="1524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1000331">
            <a:off x="4476936" y="4071510"/>
            <a:ext cx="223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Blossoming fruit trees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1741" y="6449654"/>
            <a:ext cx="2709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Distance in the dance [m]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910240" y="3328601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Frequency </a:t>
            </a:r>
            <a:r>
              <a:rPr lang="en-US" sz="1200" dirty="0" smtClean="0"/>
              <a:t>of</a:t>
            </a:r>
            <a:r>
              <a:rPr lang="en-US" sz="1000" dirty="0" smtClean="0"/>
              <a:t> waggle runs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6019800"/>
            <a:ext cx="454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how can put these finding to practical use?</a:t>
            </a:r>
          </a:p>
        </p:txBody>
      </p:sp>
    </p:spTree>
    <p:extLst>
      <p:ext uri="{BB962C8B-B14F-4D97-AF65-F5344CB8AC3E}">
        <p14:creationId xmlns:p14="http://schemas.microsoft.com/office/powerpoint/2010/main" val="37490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71475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0"/>
            <a:ext cx="6950561" cy="4934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99700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Harmonic </a:t>
            </a:r>
            <a:r>
              <a:rPr lang="en-US" dirty="0" smtClean="0"/>
              <a:t>radar tracking   </a:t>
            </a:r>
            <a:r>
              <a:rPr lang="en-US" dirty="0" smtClean="0"/>
              <a:t>                                                   </a:t>
            </a:r>
            <a:r>
              <a:rPr lang="en-US" dirty="0" smtClean="0"/>
              <a:t>Bee with transponder at a feeder</a:t>
            </a:r>
          </a:p>
          <a:p>
            <a:r>
              <a:rPr lang="en-US" sz="1400" dirty="0" smtClean="0"/>
              <a:t>Large antenna dish 9 </a:t>
            </a:r>
            <a:r>
              <a:rPr lang="en-US" sz="1400" dirty="0" err="1" smtClean="0"/>
              <a:t>Ghz</a:t>
            </a:r>
            <a:r>
              <a:rPr lang="en-US" sz="1400" dirty="0" smtClean="0"/>
              <a:t> 25kW  small 18Ghz                   </a:t>
            </a:r>
            <a:r>
              <a:rPr lang="en-US" sz="1400" dirty="0" smtClean="0"/>
              <a:t>                                       </a:t>
            </a:r>
            <a:r>
              <a:rPr lang="en-US" sz="1400" dirty="0" smtClean="0"/>
              <a:t>11mm dipole, RF-diode (nonlinear)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129738" y="248706"/>
            <a:ext cx="1024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interpretation of this environmental monitoring can be extended by a study of the bee’s cognitive map.</a:t>
            </a:r>
          </a:p>
        </p:txBody>
      </p:sp>
    </p:spTree>
    <p:extLst>
      <p:ext uri="{BB962C8B-B14F-4D97-AF65-F5344CB8AC3E}">
        <p14:creationId xmlns:p14="http://schemas.microsoft.com/office/powerpoint/2010/main" val="9380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16" y="2513670"/>
            <a:ext cx="5610286" cy="4125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18" y="663839"/>
            <a:ext cx="5610286" cy="1825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96" y="2339439"/>
            <a:ext cx="890504" cy="100328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160073" y="2992821"/>
            <a:ext cx="4176594" cy="21241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09800" y="1438015"/>
            <a:ext cx="4648200" cy="12289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8307" y="1549288"/>
            <a:ext cx="3019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Hive near a hill,</a:t>
            </a:r>
            <a:r>
              <a:rPr lang="en-US" dirty="0"/>
              <a:t> </a:t>
            </a:r>
            <a:r>
              <a:rPr lang="en-US" dirty="0" smtClean="0"/>
              <a:t>located 575 m</a:t>
            </a:r>
          </a:p>
          <a:p>
            <a:r>
              <a:rPr lang="en-US" dirty="0" smtClean="0"/>
              <a:t> from the market square on</a:t>
            </a:r>
          </a:p>
          <a:p>
            <a:r>
              <a:rPr lang="en-US" dirty="0" smtClean="0"/>
              <a:t> the hilltop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81800" y="653534"/>
            <a:ext cx="272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m below the hilltop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3371558">
            <a:off x="5022519" y="422761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----575– m------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06866" y="1057195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Home area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597544" y="90753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Features of the cognitive map in bees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46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5" b="7778"/>
          <a:stretch/>
        </p:blipFill>
        <p:spPr>
          <a:xfrm>
            <a:off x="2822331" y="838200"/>
            <a:ext cx="5414506" cy="5783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985039"/>
            <a:ext cx="2286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Test field</a:t>
            </a:r>
          </a:p>
          <a:p>
            <a:endParaRPr lang="en-US" dirty="0"/>
          </a:p>
          <a:p>
            <a:r>
              <a:rPr lang="en-US" dirty="0" smtClean="0"/>
              <a:t>Flat grassland with harmonic radar setup.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51873"/>
            <a:ext cx="1101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Bee lost in a completely unknown environment searching for its hive for about 2 hours.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5029200"/>
            <a:ext cx="164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Harmonic radar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20100" y="5029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Release site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2869075" y="5181600"/>
            <a:ext cx="1779125" cy="32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 flipV="1">
            <a:off x="6019800" y="5181600"/>
            <a:ext cx="2400300" cy="32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0" y="1295400"/>
            <a:ext cx="149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example: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20" y="762000"/>
            <a:ext cx="7040134" cy="546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5" b="7778"/>
          <a:stretch/>
        </p:blipFill>
        <p:spPr>
          <a:xfrm>
            <a:off x="-76200" y="762000"/>
            <a:ext cx="5120714" cy="5469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0167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trick: the recorded flight track is superimposed onto a google map of the home area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71800" y="3886200"/>
            <a:ext cx="55626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7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01" y="1203753"/>
            <a:ext cx="4678230" cy="5496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1985039"/>
            <a:ext cx="2286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Test field</a:t>
            </a:r>
          </a:p>
          <a:p>
            <a:endParaRPr lang="en-US" dirty="0"/>
          </a:p>
          <a:p>
            <a:r>
              <a:rPr lang="en-US" dirty="0" smtClean="0"/>
              <a:t>Flat grassland with harmonic radar setup.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5029200"/>
            <a:ext cx="164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Harmonic radar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295400"/>
            <a:ext cx="175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example: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256401"/>
            <a:ext cx="1101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Bee lost in a completely unknown environment searching for its hive for about 2 hours.</a:t>
            </a:r>
            <a:endParaRPr lang="en-US" sz="2400" dirty="0"/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2869075" y="5213866"/>
            <a:ext cx="24649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99370" y="5183832"/>
            <a:ext cx="2476500" cy="600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75870" y="5029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Release site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50078" y="6047601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Surfaced road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3" idx="3"/>
          </p:cNvCxnSpPr>
          <p:nvPr/>
        </p:nvCxnSpPr>
        <p:spPr>
          <a:xfrm>
            <a:off x="3437793" y="6232267"/>
            <a:ext cx="2754675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1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6488762" cy="4770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572000" cy="5371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5515" y="5902165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Surfaced road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781800" y="5472189"/>
            <a:ext cx="1066800" cy="4714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90800" y="6304260"/>
            <a:ext cx="0" cy="267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90800" y="6571820"/>
            <a:ext cx="2743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334000" y="6248400"/>
            <a:ext cx="762000" cy="3192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1000" y="150167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trick: the recorded flight track is superimposed onto a google map of the home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67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Charge </a:t>
            </a:r>
            <a:r>
              <a:rPr lang="en-US" sz="3200" dirty="0" smtClean="0"/>
              <a:t>by </a:t>
            </a:r>
            <a:r>
              <a:rPr lang="en-US" sz="3200" dirty="0"/>
              <a:t>air friction</a:t>
            </a:r>
          </a:p>
        </p:txBody>
      </p:sp>
      <p:pic>
        <p:nvPicPr>
          <p:cNvPr id="4" name="Content Placeholder 3" descr="Warnke-electric-charge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4800600"/>
            <a:ext cx="1720596" cy="1702308"/>
          </a:xfrm>
        </p:spPr>
      </p:pic>
      <p:pic>
        <p:nvPicPr>
          <p:cNvPr id="10" name="Picture 9" descr="Ion-concentration-en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2293" y="1417638"/>
            <a:ext cx="4189213" cy="2971800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3886200" y="5181600"/>
            <a:ext cx="1828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/>
              <a:t>Highly insulated insects charge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/>
              <a:t>their </a:t>
            </a:r>
            <a:r>
              <a:rPr lang="en-US" sz="1000" dirty="0" err="1"/>
              <a:t>cuticula</a:t>
            </a:r>
            <a:r>
              <a:rPr lang="en-US" sz="1000" dirty="0"/>
              <a:t> during flight.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dirty="0"/>
              <a:t>U. </a:t>
            </a:r>
            <a:r>
              <a:rPr lang="en-US" sz="1000" dirty="0" err="1"/>
              <a:t>Warnke</a:t>
            </a:r>
            <a:r>
              <a:rPr lang="en-US" sz="1000" dirty="0"/>
              <a:t> 1973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994711" y="542092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itchFamily="34" charset="0"/>
                <a:cs typeface="Arial" pitchFamily="34" charset="0"/>
              </a:rPr>
              <a:t>ESF signal of a dummy wing</a:t>
            </a:r>
          </a:p>
          <a:p>
            <a:r>
              <a:rPr lang="en-US" sz="800" dirty="0" err="1">
                <a:latin typeface="Arial" pitchFamily="34" charset="0"/>
                <a:cs typeface="Arial" pitchFamily="34" charset="0"/>
              </a:rPr>
              <a:t>Yeskov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1967</a:t>
            </a:r>
          </a:p>
        </p:txBody>
      </p:sp>
      <p:pic>
        <p:nvPicPr>
          <p:cNvPr id="8" name="Picture 7" descr="Yeskov 1976-j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5307" y="5010913"/>
            <a:ext cx="1656905" cy="1491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28600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/>
              <a:t>             Thank you!</a:t>
            </a:r>
          </a:p>
          <a:p>
            <a:r>
              <a:rPr lang="en-US" sz="4000" dirty="0" smtClean="0"/>
              <a:t> </a:t>
            </a:r>
            <a:endParaRPr lang="en-US" sz="4000" dirty="0"/>
          </a:p>
          <a:p>
            <a:r>
              <a:rPr lang="en-US" sz="3600" dirty="0" smtClean="0"/>
              <a:t>The </a:t>
            </a:r>
            <a:r>
              <a:rPr lang="en-US" sz="3600" dirty="0"/>
              <a:t>work presented here is a project of the research group led by </a:t>
            </a:r>
            <a:r>
              <a:rPr lang="en-US" sz="3600" dirty="0" err="1"/>
              <a:t>Randolf</a:t>
            </a:r>
            <a:r>
              <a:rPr lang="en-US" sz="3600" dirty="0"/>
              <a:t> </a:t>
            </a:r>
            <a:r>
              <a:rPr lang="en-US" sz="3600" dirty="0" err="1"/>
              <a:t>Menzel</a:t>
            </a:r>
            <a:r>
              <a:rPr lang="en-US" sz="3600" dirty="0"/>
              <a:t> at the FU </a:t>
            </a:r>
            <a:r>
              <a:rPr lang="en-US" sz="3600" dirty="0" smtClean="0"/>
              <a:t>Berlin, Germany.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30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08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33400"/>
            <a:ext cx="6248400" cy="57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3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nce-movie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47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609601"/>
            <a:ext cx="3412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Capacitive coupling</a:t>
            </a:r>
          </a:p>
        </p:txBody>
      </p:sp>
      <p:pic>
        <p:nvPicPr>
          <p:cNvPr id="3" name="Picture 2" descr="favicon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828800"/>
            <a:ext cx="3157734" cy="301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0" b="40759"/>
          <a:stretch>
            <a:fillRect/>
          </a:stretch>
        </p:blipFill>
        <p:spPr bwMode="auto">
          <a:xfrm>
            <a:off x="2438400" y="-14416"/>
            <a:ext cx="67818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movie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2743200"/>
            <a:ext cx="4800600" cy="32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Conductivity of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human skin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the exoskeleton of insects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resistance-1.jpg"/>
          <p:cNvPicPr>
            <a:picLocks noChangeAspect="1"/>
          </p:cNvPicPr>
          <p:nvPr/>
        </p:nvPicPr>
        <p:blipFill>
          <a:blip r:embed="rId3" cstate="print"/>
          <a:srcRect t="9412" b="47059"/>
          <a:stretch>
            <a:fillRect/>
          </a:stretch>
        </p:blipFill>
        <p:spPr>
          <a:xfrm>
            <a:off x="457200" y="1676400"/>
            <a:ext cx="10743136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104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There is no relevant current flow on the surface of insects as proposed by previous authors!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electrically charged wing</a:t>
            </a:r>
            <a:r>
              <a:rPr lang="en-US" sz="1100" dirty="0"/>
              <a:t/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209801"/>
            <a:ext cx="8001000" cy="4038599"/>
          </a:xfrm>
        </p:spPr>
        <p:txBody>
          <a:bodyPr>
            <a:normAutofit/>
          </a:bodyPr>
          <a:lstStyle/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5" name="Picture 4" descr="Bee_in_flight_4_wing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088" y="3352800"/>
            <a:ext cx="284434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447800"/>
            <a:ext cx="777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charged wing as the </a:t>
            </a:r>
            <a:r>
              <a:rPr lang="en-US" sz="1400" dirty="0" smtClean="0"/>
              <a:t>fast-moving </a:t>
            </a:r>
            <a:r>
              <a:rPr lang="en-US" sz="1400" dirty="0"/>
              <a:t>body part emanates an alternating electric field. The dynamics of this field can be recorded by a remote electrode connected to an AC amplifier or displayed as the mechanical movement of the receiving flagellum.</a:t>
            </a:r>
          </a:p>
        </p:txBody>
      </p:sp>
      <p:pic>
        <p:nvPicPr>
          <p:cNvPr id="7" name="Picture 6" descr="fliege-fl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0" y="3413861"/>
            <a:ext cx="2741521" cy="2330293"/>
          </a:xfrm>
          <a:prstGeom prst="rect">
            <a:avLst/>
          </a:prstGeom>
        </p:spPr>
      </p:pic>
      <p:pic>
        <p:nvPicPr>
          <p:cNvPr id="10" name="Picture 9" descr="detector- 4.jp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 l="48889"/>
          <a:stretch>
            <a:fillRect/>
          </a:stretch>
        </p:blipFill>
        <p:spPr>
          <a:xfrm>
            <a:off x="3892387" y="3816769"/>
            <a:ext cx="1904999" cy="14342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2755" y="30480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Bee with four </a:t>
            </a:r>
            <a:r>
              <a:rPr lang="en-US" sz="1400" dirty="0" smtClean="0"/>
              <a:t>wings !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868832" y="5744154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Björn</a:t>
            </a:r>
            <a:r>
              <a:rPr lang="en-US" sz="1000" dirty="0"/>
              <a:t> </a:t>
            </a:r>
            <a:r>
              <a:rPr lang="en-US" sz="1000" dirty="0" err="1"/>
              <a:t>Brembs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9091869" y="3055919"/>
            <a:ext cx="97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Drosophila</a:t>
            </a:r>
          </a:p>
        </p:txBody>
      </p:sp>
      <p:pic>
        <p:nvPicPr>
          <p:cNvPr id="24" name="Picture 23" descr="Bienenflug-2.jpg"/>
          <p:cNvPicPr>
            <a:picLocks noChangeAspect="1"/>
          </p:cNvPicPr>
          <p:nvPr/>
        </p:nvPicPr>
        <p:blipFill>
          <a:blip r:embed="rId7" cstate="print"/>
          <a:srcRect l="14551" b="12245"/>
          <a:stretch>
            <a:fillRect/>
          </a:stretch>
        </p:blipFill>
        <p:spPr>
          <a:xfrm>
            <a:off x="5797387" y="3690307"/>
            <a:ext cx="2542018" cy="17390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79410" y="3168134"/>
            <a:ext cx="97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r>
              <a:rPr lang="en-US" sz="1000" dirty="0"/>
              <a:t>Output voltage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6610" y="6216575"/>
            <a:ext cx="1029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measure a DC-potential remotely, a chopper device is needed. </a:t>
            </a:r>
            <a:r>
              <a:rPr lang="en-US" dirty="0"/>
              <a:t>F</a:t>
            </a:r>
            <a:r>
              <a:rPr lang="en-US" dirty="0" smtClean="0"/>
              <a:t>or insects, this is provided by the wing.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982510"/>
            <a:ext cx="596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Flagellum with Johnston’s </a:t>
            </a:r>
            <a:r>
              <a:rPr lang="en-US" dirty="0" smtClean="0"/>
              <a:t>organ </a:t>
            </a:r>
            <a:r>
              <a:rPr lang="en-US" dirty="0" smtClean="0"/>
              <a:t>(multiple mechanoreceptors)</a:t>
            </a:r>
            <a:endParaRPr lang="en-US" dirty="0"/>
          </a:p>
        </p:txBody>
      </p:sp>
      <p:pic>
        <p:nvPicPr>
          <p:cNvPr id="4" name="Picture 3" descr="flagellum-all-1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443" y="1393109"/>
            <a:ext cx="4581358" cy="3095886"/>
          </a:xfrm>
          <a:prstGeom prst="rect">
            <a:avLst/>
          </a:prstGeom>
        </p:spPr>
      </p:pic>
      <p:pic>
        <p:nvPicPr>
          <p:cNvPr id="5" name="Picture 4" descr="flagellum-flipped-07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6734" y="1393109"/>
            <a:ext cx="4127848" cy="3095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5476954"/>
            <a:ext cx="4458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Tsujiuchi</a:t>
            </a:r>
            <a:r>
              <a:rPr lang="en-US" sz="1000" dirty="0"/>
              <a:t>, S., Sivan-</a:t>
            </a:r>
            <a:r>
              <a:rPr lang="en-US" sz="1000" dirty="0" err="1"/>
              <a:t>Loukianova</a:t>
            </a:r>
            <a:r>
              <a:rPr lang="en-US" sz="1000" dirty="0"/>
              <a:t>, E., </a:t>
            </a:r>
            <a:r>
              <a:rPr lang="en-US" sz="1000" dirty="0" err="1"/>
              <a:t>Eberl</a:t>
            </a:r>
            <a:r>
              <a:rPr lang="en-US" sz="1000" dirty="0"/>
              <a:t>, D. F., Kitagawa, Y., and </a:t>
            </a:r>
            <a:r>
              <a:rPr lang="en-US" sz="1000" dirty="0" err="1"/>
              <a:t>Kadowaki</a:t>
            </a:r>
            <a:r>
              <a:rPr lang="en-US" sz="1000" dirty="0"/>
              <a:t>, T. 2007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411033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bee’s ear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53200" y="1351842"/>
            <a:ext cx="3886200" cy="859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00400" y="6094729"/>
            <a:ext cx="557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communication you need a sensitive receiver as well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46" y="2478432"/>
            <a:ext cx="1583436" cy="17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 of the flagellum to the wing </a:t>
            </a:r>
            <a:r>
              <a:rPr lang="en-US" sz="3200" dirty="0" smtClean="0"/>
              <a:t>beat</a:t>
            </a:r>
            <a:endParaRPr lang="en-US" sz="3200" dirty="0"/>
          </a:p>
        </p:txBody>
      </p:sp>
      <p:pic>
        <p:nvPicPr>
          <p:cNvPr id="8" name="Content Placeholder 7" descr="Wing-flagellum-coupling-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78226" y="1401874"/>
            <a:ext cx="1155192" cy="941832"/>
          </a:xfrm>
        </p:spPr>
      </p:pic>
      <p:pic>
        <p:nvPicPr>
          <p:cNvPr id="9" name="Picture 8" descr="Fig S4 laser set 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6738" y="4245474"/>
            <a:ext cx="4099465" cy="1447800"/>
          </a:xfrm>
          <a:prstGeom prst="rect">
            <a:avLst/>
          </a:prstGeom>
        </p:spPr>
      </p:pic>
      <p:pic>
        <p:nvPicPr>
          <p:cNvPr id="10" name="Picture 9" descr="Force of w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1524000"/>
            <a:ext cx="4663440" cy="1249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2400" y="1143000"/>
            <a:ext cx="37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Coulomb forces of wing and flagellum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26983" y="3824021"/>
            <a:ext cx="257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Doppler </a:t>
            </a:r>
            <a:r>
              <a:rPr lang="en-US" dirty="0" err="1"/>
              <a:t>vibrometry</a:t>
            </a:r>
            <a:endParaRPr lang="en-US" dirty="0"/>
          </a:p>
        </p:txBody>
      </p:sp>
      <p:pic>
        <p:nvPicPr>
          <p:cNvPr id="16" name="Picture 15" descr="Flagellar vibration -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0194" y="4076098"/>
            <a:ext cx="2261616" cy="1493520"/>
          </a:xfrm>
          <a:prstGeom prst="rect">
            <a:avLst/>
          </a:prstGeom>
        </p:spPr>
      </p:pic>
      <p:pic>
        <p:nvPicPr>
          <p:cNvPr id="21" name="Picture 20" descr="Coulomb forces formular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78226" y="2438401"/>
            <a:ext cx="1228035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83026" y="163047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2200" y="56388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Vibration amplitude of the antennal flagellum as a function </a:t>
            </a:r>
            <a:r>
              <a:rPr lang="en-US" sz="1000" dirty="0" smtClean="0"/>
              <a:t>of the </a:t>
            </a:r>
            <a:r>
              <a:rPr lang="en-US" sz="1000" dirty="0"/>
              <a:t>oscillation amplitude of an isolated wing placed at a </a:t>
            </a:r>
            <a:r>
              <a:rPr lang="en-US" sz="1000" dirty="0" smtClean="0"/>
              <a:t>distance </a:t>
            </a:r>
            <a:r>
              <a:rPr lang="en-US" sz="1000" dirty="0"/>
              <a:t>of 2 mm from the bee’s </a:t>
            </a:r>
            <a:r>
              <a:rPr lang="en-US" sz="1000" dirty="0" smtClean="0"/>
              <a:t>head. (Red charged wing, blue acoustic coupling.) 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4875101" y="3348094"/>
            <a:ext cx="379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 honeybees have hearing?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162800" y="1447800"/>
            <a:ext cx="76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943600" y="1447800"/>
            <a:ext cx="76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24601" y="2743201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Acoustic versus electric forces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559" y="6286962"/>
            <a:ext cx="1108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Coulomb forces are easily more the 10 times stronger than acoustic forces especially for frequencies less the 50 Hz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51810" y="3891432"/>
            <a:ext cx="1901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 of hearing is less than 10nm of </a:t>
            </a:r>
            <a:r>
              <a:rPr lang="en-US" dirty="0" err="1" smtClean="0"/>
              <a:t>flagellar</a:t>
            </a:r>
            <a:r>
              <a:rPr lang="en-US" dirty="0" smtClean="0"/>
              <a:t> vibration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66007"/>
            <a:ext cx="8699062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9538" y="3872233"/>
            <a:ext cx="873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sunshine in the morning                                                                 rain in the afternoon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3502901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natural humidity influences the electric </a:t>
            </a:r>
            <a:r>
              <a:rPr lang="en-US" sz="2000" dirty="0"/>
              <a:t>signal on the comb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95" y="591441"/>
            <a:ext cx="3815193" cy="232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95" y="1779203"/>
            <a:ext cx="2863596" cy="164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7731" y="8781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During landing flights with four wings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8" y="539673"/>
            <a:ext cx="2819400" cy="2114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30" y="481585"/>
            <a:ext cx="2346602" cy="2377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46865" y="3318236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Effective voltage of a four-layer wing</a:t>
            </a:r>
            <a:endParaRPr lang="en-US" sz="1000" dirty="0"/>
          </a:p>
        </p:txBody>
      </p:sp>
      <p:pic>
        <p:nvPicPr>
          <p:cNvPr id="11" name="Picture 10" descr="Bee_in_flight_4_wings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35482" y="108140"/>
            <a:ext cx="2010712" cy="1661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77544"/>
            <a:ext cx="2890811" cy="216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1740" y="4377544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</a:t>
            </a:r>
            <a:r>
              <a:rPr lang="en-US" dirty="0" smtClean="0"/>
              <a:t>% rel. Humidity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20874" y="4350886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0% rel. Humidity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85" y="6614542"/>
            <a:ext cx="1364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 course of day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1125200" y="2057041"/>
            <a:ext cx="92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27°, 45% </a:t>
            </a:r>
          </a:p>
          <a:p>
            <a:r>
              <a:rPr lang="en-US" sz="1000" dirty="0"/>
              <a:t>r</a:t>
            </a:r>
            <a:r>
              <a:rPr lang="en-US" sz="1000" dirty="0" smtClean="0"/>
              <a:t>el. Humidity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308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>
                <a:latin typeface="Arial" pitchFamily="34" charset="0"/>
                <a:cs typeface="Arial" pitchFamily="34" charset="0"/>
              </a:rPr>
            </a:br>
            <a:r>
              <a:rPr lang="en-US" sz="3600" dirty="0">
                <a:latin typeface="Arial" pitchFamily="34" charset="0"/>
                <a:cs typeface="Arial" pitchFamily="34" charset="0"/>
              </a:rPr>
              <a:t>But what is its relevance for the animal?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1752600"/>
            <a:ext cx="45031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 conditioning of PER (</a:t>
            </a:r>
            <a:r>
              <a:rPr lang="en-US" dirty="0" err="1"/>
              <a:t>Gesche</a:t>
            </a:r>
            <a:r>
              <a:rPr lang="en-US" dirty="0"/>
              <a:t> Koch)</a:t>
            </a:r>
          </a:p>
          <a:p>
            <a:endParaRPr lang="en-US" dirty="0"/>
          </a:p>
          <a:p>
            <a:r>
              <a:rPr lang="en-US" dirty="0"/>
              <a:t>CS+: charged Styrofoam</a:t>
            </a:r>
          </a:p>
          <a:p>
            <a:r>
              <a:rPr lang="en-US" dirty="0"/>
              <a:t>CS-: uncharged Styrofoam (not shown)</a:t>
            </a:r>
          </a:p>
          <a:p>
            <a:endParaRPr lang="en-US" dirty="0"/>
          </a:p>
        </p:txBody>
      </p:sp>
      <p:pic>
        <p:nvPicPr>
          <p:cNvPr id="6" name="Picture 5" descr="Per-conditioning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601" y="3581400"/>
            <a:ext cx="2482065" cy="3048000"/>
          </a:xfrm>
          <a:prstGeom prst="rect">
            <a:avLst/>
          </a:prstGeom>
        </p:spPr>
      </p:pic>
      <p:pic>
        <p:nvPicPr>
          <p:cNvPr id="7" name="Picture 6" descr="PER-conditiong-JO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3913632"/>
            <a:ext cx="3511296" cy="2944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200" y="4419600"/>
            <a:ext cx="2819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(c) The effect of manipulation</a:t>
            </a:r>
          </a:p>
          <a:p>
            <a:r>
              <a:rPr lang="en-US" sz="600" dirty="0"/>
              <a:t>of the antennae on the CR to a constant electric field as provided by</a:t>
            </a:r>
          </a:p>
          <a:p>
            <a:r>
              <a:rPr lang="en-US" sz="600" dirty="0"/>
              <a:t>charged Styrofoam. Group 1: no preparation of the antennae (control group).</a:t>
            </a:r>
          </a:p>
          <a:p>
            <a:r>
              <a:rPr lang="en-US" sz="600" dirty="0"/>
              <a:t>Group 2: the </a:t>
            </a:r>
            <a:r>
              <a:rPr lang="en-US" sz="600" dirty="0" err="1"/>
              <a:t>flagellae</a:t>
            </a:r>
            <a:r>
              <a:rPr lang="en-US" sz="600" dirty="0"/>
              <a:t> were coated with wax. Group 3: the </a:t>
            </a:r>
            <a:r>
              <a:rPr lang="en-US" sz="600" dirty="0" err="1"/>
              <a:t>scapus</a:t>
            </a:r>
            <a:r>
              <a:rPr lang="en-US" sz="600" dirty="0"/>
              <a:t> was fixed</a:t>
            </a:r>
          </a:p>
          <a:p>
            <a:r>
              <a:rPr lang="en-US" sz="600" dirty="0"/>
              <a:t>to the head. Group 4: the antennae were fully covered with wax, but joints</a:t>
            </a:r>
          </a:p>
          <a:p>
            <a:r>
              <a:rPr lang="en-US" sz="600" dirty="0"/>
              <a:t>between flagellum and pedicel (JO) were free of wax. Group 5: antennae</a:t>
            </a:r>
          </a:p>
          <a:p>
            <a:r>
              <a:rPr lang="en-US" sz="600" dirty="0"/>
              <a:t>were fully covered with wax. Group 6: antennae were removed. Group 1 is</a:t>
            </a:r>
          </a:p>
          <a:p>
            <a:r>
              <a:rPr lang="en-US" sz="600" dirty="0"/>
              <a:t>significantly different from all other groups: </a:t>
            </a:r>
            <a:r>
              <a:rPr lang="en-US" sz="600" dirty="0" err="1"/>
              <a:t>d.f</a:t>
            </a:r>
            <a:r>
              <a:rPr lang="en-US" sz="600" dirty="0"/>
              <a:t>. = 5, </a:t>
            </a:r>
            <a:r>
              <a:rPr lang="en-US" sz="600" dirty="0" err="1"/>
              <a:t>d.f.error</a:t>
            </a:r>
            <a:r>
              <a:rPr lang="en-US" sz="600" dirty="0"/>
              <a:t> = 101,</a:t>
            </a:r>
          </a:p>
          <a:p>
            <a:r>
              <a:rPr lang="en-US" sz="600" dirty="0"/>
              <a:t>F =74.5, p , 0.01 ANOVA repeated measures).</a:t>
            </a:r>
          </a:p>
          <a:p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396240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Antenna free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3733800"/>
            <a:ext cx="5774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black CS+</a:t>
            </a:r>
          </a:p>
          <a:p>
            <a:r>
              <a:rPr lang="en-US" sz="800" dirty="0"/>
              <a:t>white CS-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3733801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Styrofoam stimulation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3801" y="5257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AC-stimulation</a:t>
            </a:r>
          </a:p>
          <a:p>
            <a:r>
              <a:rPr lang="en-US" sz="1000" dirty="0"/>
              <a:t>100Vpp, 60Hz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3801" y="4191001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All response values to the CS + are significantly different to those to</a:t>
            </a:r>
          </a:p>
          <a:p>
            <a:r>
              <a:rPr lang="en-US" sz="600" dirty="0"/>
              <a:t>CS- (between groups: </a:t>
            </a:r>
            <a:r>
              <a:rPr lang="en-US" sz="600" dirty="0" err="1"/>
              <a:t>d.f</a:t>
            </a:r>
            <a:r>
              <a:rPr lang="en-US" sz="600" dirty="0"/>
              <a:t>. = 1, </a:t>
            </a:r>
            <a:r>
              <a:rPr lang="en-US" sz="600" dirty="0" err="1"/>
              <a:t>d.f.error</a:t>
            </a:r>
            <a:r>
              <a:rPr lang="en-US" sz="600" dirty="0"/>
              <a:t> = 96, F = 133.67, p , 0.01</a:t>
            </a:r>
          </a:p>
          <a:p>
            <a:r>
              <a:rPr lang="en-US" sz="600" dirty="0"/>
              <a:t>ANOVA repeated measures, between stimuli: </a:t>
            </a:r>
            <a:r>
              <a:rPr lang="en-US" sz="600" dirty="0" err="1"/>
              <a:t>d.f</a:t>
            </a:r>
            <a:r>
              <a:rPr lang="en-US" sz="600" dirty="0"/>
              <a:t>. = 2, </a:t>
            </a:r>
            <a:r>
              <a:rPr lang="en-US" sz="600" dirty="0" err="1"/>
              <a:t>d.f.error</a:t>
            </a:r>
            <a:r>
              <a:rPr lang="en-US" sz="600" dirty="0"/>
              <a:t> = 192,</a:t>
            </a:r>
          </a:p>
          <a:p>
            <a:r>
              <a:rPr lang="en-US" sz="600" dirty="0"/>
              <a:t>F = 7.713, p , 0.02 ANOVA repeated measures).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3800" y="5715001"/>
            <a:ext cx="244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The response values for all three trials to the CS+ are significantly different to those to CS- (between groups: </a:t>
            </a:r>
            <a:r>
              <a:rPr lang="en-US" sz="600" dirty="0" err="1"/>
              <a:t>d.f</a:t>
            </a:r>
            <a:r>
              <a:rPr lang="en-US" sz="600" dirty="0"/>
              <a:t>. = 1, </a:t>
            </a:r>
            <a:r>
              <a:rPr lang="en-US" sz="600" dirty="0" err="1"/>
              <a:t>d.f.error</a:t>
            </a:r>
            <a:r>
              <a:rPr lang="en-US" sz="600" dirty="0"/>
              <a:t> = 52, F = 33.67, p , 0.01 ANOVA repeated measures, between stimuli: </a:t>
            </a:r>
            <a:r>
              <a:rPr lang="en-US" sz="600" dirty="0" err="1"/>
              <a:t>d.f</a:t>
            </a:r>
            <a:r>
              <a:rPr lang="en-US" sz="600" dirty="0"/>
              <a:t>. = 2, </a:t>
            </a:r>
            <a:r>
              <a:rPr lang="en-US" sz="600" dirty="0" err="1"/>
              <a:t>d.f.error</a:t>
            </a:r>
            <a:r>
              <a:rPr lang="en-US" sz="600" dirty="0"/>
              <a:t> = 104, F = 5.143, p , 0.001 ANOVA repeated measures).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0" y="5105401"/>
            <a:ext cx="5774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black CS+</a:t>
            </a:r>
          </a:p>
          <a:p>
            <a:r>
              <a:rPr lang="en-US" sz="800" dirty="0"/>
              <a:t>white CS-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48400" y="3657601"/>
            <a:ext cx="3634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Any kind of manipulation of the antenna reduces learning ability</a:t>
            </a:r>
          </a:p>
        </p:txBody>
      </p:sp>
      <p:pic>
        <p:nvPicPr>
          <p:cNvPr id="3" name="conditioning-styrophom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358" y="1142999"/>
            <a:ext cx="3900307" cy="2193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tector-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905000"/>
            <a:ext cx="6528819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1" y="609601"/>
            <a:ext cx="7427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Electric signals in dance communication</a:t>
            </a:r>
          </a:p>
        </p:txBody>
      </p:sp>
      <p:pic>
        <p:nvPicPr>
          <p:cNvPr id="6" name="Picture 5" descr="dance pattern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1752600"/>
            <a:ext cx="4572000" cy="35273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92659" y="1792932"/>
            <a:ext cx="184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bdomen waggle 16-19 Hz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9982200" y="2438400"/>
            <a:ext cx="1561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</a:t>
            </a:r>
            <a:r>
              <a:rPr lang="en-US" sz="1200" dirty="0" smtClean="0"/>
              <a:t>hirring wings 230 </a:t>
            </a:r>
            <a:r>
              <a:rPr lang="en-US" sz="1200" dirty="0"/>
              <a:t>H</a:t>
            </a:r>
            <a:r>
              <a:rPr lang="en-US" sz="1200" dirty="0" smtClean="0"/>
              <a:t>z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0841614" y="44312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230 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7175" y="1931431"/>
            <a:ext cx="318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Dancer surrounded by followers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19400" y="2438400"/>
            <a:ext cx="755827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73476" y="5476662"/>
            <a:ext cx="4437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- waggle phase -</a:t>
            </a:r>
          </a:p>
          <a:p>
            <a:endParaRPr lang="en-US" dirty="0"/>
          </a:p>
          <a:p>
            <a:r>
              <a:rPr lang="en-US" dirty="0" smtClean="0"/>
              <a:t>24 whirring pulses coding a distance of 720 m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067800" y="4615934"/>
            <a:ext cx="0" cy="1222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763023" y="4615934"/>
            <a:ext cx="0" cy="1222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48101</TotalTime>
  <Words>1089</Words>
  <Application>Microsoft Office PowerPoint</Application>
  <PresentationFormat>Widescreen</PresentationFormat>
  <Paragraphs>170</Paragraphs>
  <Slides>25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Reception &amp; learning of electric fields in bees</vt:lpstr>
      <vt:lpstr>Charge by air friction</vt:lpstr>
      <vt:lpstr>Conductivity of human skin and the exoskeleton of insects</vt:lpstr>
      <vt:lpstr>The electrically charged wing </vt:lpstr>
      <vt:lpstr>PowerPoint Presentation</vt:lpstr>
      <vt:lpstr>Response of the flagellum to the wing beat</vt:lpstr>
      <vt:lpstr>PowerPoint Presentation</vt:lpstr>
      <vt:lpstr> But what is its relevance for the animal?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 &amp; Learning of electric fields in bees</dc:title>
  <dc:creator>Windows User</dc:creator>
  <cp:lastModifiedBy>Windows User</cp:lastModifiedBy>
  <cp:revision>2649</cp:revision>
  <dcterms:created xsi:type="dcterms:W3CDTF">2013-04-15T15:25:24Z</dcterms:created>
  <dcterms:modified xsi:type="dcterms:W3CDTF">2014-06-08T14:59:33Z</dcterms:modified>
</cp:coreProperties>
</file>